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7" r:id="rId2"/>
    <p:sldId id="268" r:id="rId3"/>
  </p:sldIdLst>
  <p:sldSz cx="16402050" cy="9601200"/>
  <p:notesSz cx="7099300" cy="10234613"/>
  <p:defaultTextStyle>
    <a:defPPr>
      <a:defRPr lang="zh-TW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51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9E88B8"/>
    <a:srgbClr val="0000FF"/>
    <a:srgbClr val="FFFF00"/>
    <a:srgbClr val="6699FF"/>
    <a:srgbClr val="99FF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925" autoAdjust="0"/>
  </p:normalViewPr>
  <p:slideViewPr>
    <p:cSldViewPr>
      <p:cViewPr varScale="1">
        <p:scale>
          <a:sx n="80" d="100"/>
          <a:sy n="80" d="100"/>
        </p:scale>
        <p:origin x="708" y="108"/>
      </p:cViewPr>
      <p:guideLst>
        <p:guide orient="horz" pos="3024"/>
        <p:guide pos="516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5981" cy="512461"/>
          </a:xfrm>
          <a:prstGeom prst="rect">
            <a:avLst/>
          </a:prstGeom>
        </p:spPr>
        <p:txBody>
          <a:bodyPr vert="horz" lIns="93725" tIns="46861" rIns="93725" bIns="46861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4021684" y="0"/>
            <a:ext cx="3075981" cy="512461"/>
          </a:xfrm>
          <a:prstGeom prst="rect">
            <a:avLst/>
          </a:prstGeom>
        </p:spPr>
        <p:txBody>
          <a:bodyPr vert="horz" lIns="93725" tIns="46861" rIns="93725" bIns="46861" rtlCol="0"/>
          <a:lstStyle>
            <a:lvl1pPr algn="r">
              <a:defRPr sz="1200"/>
            </a:lvl1pPr>
          </a:lstStyle>
          <a:p>
            <a:fld id="{EB6412F0-9CEF-498F-80E0-7A6994F2B8EA}" type="datetime3">
              <a:rPr lang="zh-TW" altLang="en-US" smtClean="0"/>
              <a:t>108年5月9日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722152"/>
            <a:ext cx="3075981" cy="512461"/>
          </a:xfrm>
          <a:prstGeom prst="rect">
            <a:avLst/>
          </a:prstGeom>
        </p:spPr>
        <p:txBody>
          <a:bodyPr vert="horz" lIns="93725" tIns="46861" rIns="93725" bIns="46861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4021684" y="9722152"/>
            <a:ext cx="3075981" cy="512461"/>
          </a:xfrm>
          <a:prstGeom prst="rect">
            <a:avLst/>
          </a:prstGeom>
        </p:spPr>
        <p:txBody>
          <a:bodyPr vert="horz" lIns="93725" tIns="46861" rIns="93725" bIns="46861" rtlCol="0" anchor="b"/>
          <a:lstStyle>
            <a:lvl1pPr algn="r">
              <a:defRPr sz="1200"/>
            </a:lvl1pPr>
          </a:lstStyle>
          <a:p>
            <a:fld id="{3B6553FC-7E08-48B7-B14E-4C24CC075B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7157179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5981" cy="512461"/>
          </a:xfrm>
          <a:prstGeom prst="rect">
            <a:avLst/>
          </a:prstGeom>
        </p:spPr>
        <p:txBody>
          <a:bodyPr vert="horz" lIns="93725" tIns="46861" rIns="93725" bIns="46861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1684" y="0"/>
            <a:ext cx="3075981" cy="512461"/>
          </a:xfrm>
          <a:prstGeom prst="rect">
            <a:avLst/>
          </a:prstGeom>
        </p:spPr>
        <p:txBody>
          <a:bodyPr vert="horz" lIns="93725" tIns="46861" rIns="93725" bIns="46861" rtlCol="0"/>
          <a:lstStyle>
            <a:lvl1pPr algn="r">
              <a:defRPr sz="1200"/>
            </a:lvl1pPr>
          </a:lstStyle>
          <a:p>
            <a:fld id="{4C2D8148-67E3-46F0-9D34-262A393826C5}" type="datetime3">
              <a:rPr lang="zh-TW" altLang="en-US" smtClean="0"/>
              <a:t>108年5月9日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598488" y="1279525"/>
            <a:ext cx="59023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25" tIns="46861" rIns="93725" bIns="46861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10095" y="4925136"/>
            <a:ext cx="5679113" cy="4029949"/>
          </a:xfrm>
          <a:prstGeom prst="rect">
            <a:avLst/>
          </a:prstGeom>
        </p:spPr>
        <p:txBody>
          <a:bodyPr vert="horz" lIns="93725" tIns="46861" rIns="93725" bIns="46861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722152"/>
            <a:ext cx="3075981" cy="512461"/>
          </a:xfrm>
          <a:prstGeom prst="rect">
            <a:avLst/>
          </a:prstGeom>
        </p:spPr>
        <p:txBody>
          <a:bodyPr vert="horz" lIns="93725" tIns="46861" rIns="93725" bIns="46861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1684" y="9722152"/>
            <a:ext cx="3075981" cy="512461"/>
          </a:xfrm>
          <a:prstGeom prst="rect">
            <a:avLst/>
          </a:prstGeom>
        </p:spPr>
        <p:txBody>
          <a:bodyPr vert="horz" lIns="93725" tIns="46861" rIns="93725" bIns="46861" rtlCol="0" anchor="b"/>
          <a:lstStyle>
            <a:lvl1pPr algn="r">
              <a:defRPr sz="1200"/>
            </a:lvl1pPr>
          </a:lstStyle>
          <a:p>
            <a:fld id="{83371877-CF99-4A31-9548-F8ED4D8078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7434550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頁首版面配置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C2D8148-67E3-46F0-9D34-262A393826C5}" type="datetime3">
              <a:rPr lang="zh-TW" altLang="en-US" smtClean="0"/>
              <a:t>108年5月9日</a:t>
            </a:fld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1877-CF99-4A31-9548-F8ED4D80783D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6795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頁首版面配置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C2D8148-67E3-46F0-9D34-262A393826C5}" type="datetime3">
              <a:rPr lang="zh-TW" altLang="en-US" smtClean="0"/>
              <a:t>108年5月9日</a:t>
            </a:fld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1877-CF99-4A31-9548-F8ED4D80783D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3866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30154" y="2982597"/>
            <a:ext cx="13941743" cy="205803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460308" y="5440680"/>
            <a:ext cx="11481435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86E8-6267-4D3F-B013-B8A4B86C0670}" type="datetimeFigureOut">
              <a:rPr lang="zh-TW" altLang="en-US" smtClean="0"/>
              <a:t>2019/5/9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678F3-EDBB-4E71-8A68-597283767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9938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86E8-6267-4D3F-B013-B8A4B86C0670}" type="datetimeFigureOut">
              <a:rPr lang="zh-TW" altLang="en-US" smtClean="0"/>
              <a:t>2019/5/9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678F3-EDBB-4E71-8A68-597283767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6469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11891486" y="384495"/>
            <a:ext cx="3690461" cy="819213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20103" y="384495"/>
            <a:ext cx="10798016" cy="819213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86E8-6267-4D3F-B013-B8A4B86C0670}" type="datetimeFigureOut">
              <a:rPr lang="zh-TW" altLang="en-US" smtClean="0"/>
              <a:t>2019/5/9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678F3-EDBB-4E71-8A68-597283767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2827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86E8-6267-4D3F-B013-B8A4B86C0670}" type="datetimeFigureOut">
              <a:rPr lang="zh-TW" altLang="en-US" smtClean="0"/>
              <a:t>2019/5/9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678F3-EDBB-4E71-8A68-597283767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2805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5650" y="6169662"/>
            <a:ext cx="13941743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295650" y="4069399"/>
            <a:ext cx="13941743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86E8-6267-4D3F-B013-B8A4B86C0670}" type="datetimeFigureOut">
              <a:rPr lang="zh-TW" altLang="en-US" smtClean="0"/>
              <a:t>2019/5/9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678F3-EDBB-4E71-8A68-597283767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1068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20102" y="2240281"/>
            <a:ext cx="7244239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37709" y="2240281"/>
            <a:ext cx="7244239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86E8-6267-4D3F-B013-B8A4B86C0670}" type="datetimeFigureOut">
              <a:rPr lang="zh-TW" altLang="en-US" smtClean="0"/>
              <a:t>2019/5/9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678F3-EDBB-4E71-8A68-597283767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8412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20104" y="2149159"/>
            <a:ext cx="7247087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20104" y="3044824"/>
            <a:ext cx="7247087" cy="5531804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8332015" y="2149159"/>
            <a:ext cx="7249934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8332015" y="3044824"/>
            <a:ext cx="7249934" cy="5531804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86E8-6267-4D3F-B013-B8A4B86C0670}" type="datetimeFigureOut">
              <a:rPr lang="zh-TW" altLang="en-US" smtClean="0"/>
              <a:t>2019/5/9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678F3-EDBB-4E71-8A68-597283767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5108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86E8-6267-4D3F-B013-B8A4B86C0670}" type="datetimeFigureOut">
              <a:rPr lang="zh-TW" altLang="en-US" smtClean="0"/>
              <a:t>2019/5/9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678F3-EDBB-4E71-8A68-597283767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0629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86E8-6267-4D3F-B013-B8A4B86C0670}" type="datetimeFigureOut">
              <a:rPr lang="zh-TW" altLang="en-US" smtClean="0"/>
              <a:t>2019/5/9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678F3-EDBB-4E71-8A68-597283767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3894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0105" y="382270"/>
            <a:ext cx="5396162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412745" y="382271"/>
            <a:ext cx="9169203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20105" y="2009141"/>
            <a:ext cx="5396162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86E8-6267-4D3F-B013-B8A4B86C0670}" type="datetimeFigureOut">
              <a:rPr lang="zh-TW" altLang="en-US" smtClean="0"/>
              <a:t>2019/5/9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678F3-EDBB-4E71-8A68-597283767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1630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14916" y="6720842"/>
            <a:ext cx="984123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214916" y="857885"/>
            <a:ext cx="984123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214916" y="7514275"/>
            <a:ext cx="984123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86E8-6267-4D3F-B013-B8A4B86C0670}" type="datetimeFigureOut">
              <a:rPr lang="zh-TW" altLang="en-US" smtClean="0"/>
              <a:t>2019/5/9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678F3-EDBB-4E71-8A68-597283767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9419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20103" y="384494"/>
            <a:ext cx="14761845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20103" y="2240281"/>
            <a:ext cx="14761845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20103" y="8898892"/>
            <a:ext cx="382714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F86E8-6267-4D3F-B013-B8A4B86C0670}" type="datetimeFigureOut">
              <a:rPr lang="zh-TW" altLang="en-US" smtClean="0"/>
              <a:t>2019/5/9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5604034" y="8898892"/>
            <a:ext cx="5193983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1754803" y="8898892"/>
            <a:ext cx="382714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678F3-EDBB-4E71-8A68-597283767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1564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文字方塊 46"/>
          <p:cNvSpPr txBox="1"/>
          <p:nvPr/>
        </p:nvSpPr>
        <p:spPr>
          <a:xfrm>
            <a:off x="4430354" y="49098"/>
            <a:ext cx="7469678" cy="898708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Department of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Nursing. Oriental Institute of Technology. Course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Flowchart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cxnSp>
        <p:nvCxnSpPr>
          <p:cNvPr id="58" name="肘形接點 57"/>
          <p:cNvCxnSpPr/>
          <p:nvPr/>
        </p:nvCxnSpPr>
        <p:spPr>
          <a:xfrm>
            <a:off x="8525529" y="5160640"/>
            <a:ext cx="12700" cy="864000"/>
          </a:xfrm>
          <a:prstGeom prst="bentConnector3">
            <a:avLst>
              <a:gd name="adj1" fmla="val 3528000"/>
            </a:avLst>
          </a:prstGeom>
          <a:ln w="28575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線單箭頭接點 55"/>
          <p:cNvCxnSpPr/>
          <p:nvPr/>
        </p:nvCxnSpPr>
        <p:spPr>
          <a:xfrm flipV="1">
            <a:off x="8525529" y="2941388"/>
            <a:ext cx="864000" cy="1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單箭頭接點 51"/>
          <p:cNvCxnSpPr/>
          <p:nvPr/>
        </p:nvCxnSpPr>
        <p:spPr>
          <a:xfrm flipV="1">
            <a:off x="5119063" y="2880376"/>
            <a:ext cx="900000" cy="1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肘形接點 2"/>
          <p:cNvCxnSpPr/>
          <p:nvPr/>
        </p:nvCxnSpPr>
        <p:spPr>
          <a:xfrm rot="10800000" flipV="1">
            <a:off x="2836777" y="2880383"/>
            <a:ext cx="36000" cy="720000"/>
          </a:xfrm>
          <a:prstGeom prst="bentConnector3">
            <a:avLst>
              <a:gd name="adj1" fmla="val 1079189"/>
            </a:avLst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文字方塊 13"/>
          <p:cNvSpPr txBox="1"/>
          <p:nvPr/>
        </p:nvSpPr>
        <p:spPr>
          <a:xfrm>
            <a:off x="9372556" y="1641186"/>
            <a:ext cx="2520000" cy="396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Practice English (</a:t>
            </a:r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2/2)</a:t>
            </a:r>
            <a:endParaRPr lang="zh-TW" altLang="en-US" sz="17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9372556" y="2640362"/>
            <a:ext cx="2520000" cy="68103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"/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Adult </a:t>
            </a: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Nursing Practicum</a:t>
            </a:r>
          </a:p>
          <a:p>
            <a:pPr algn="ctr" fontAlgn="b"/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(3/6)</a:t>
            </a:r>
            <a:endParaRPr lang="zh-TW" altLang="en-US" sz="17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9372556" y="3432449"/>
            <a:ext cx="2520000" cy="68103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Maternity / Pediatric</a:t>
            </a:r>
          </a:p>
          <a:p>
            <a:pPr algn="ctr"/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Nursing Practicum (3/6)</a:t>
            </a:r>
            <a:endParaRPr lang="zh-TW" altLang="en-US" sz="17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45" name="文字方塊 44"/>
          <p:cNvSpPr txBox="1"/>
          <p:nvPr/>
        </p:nvSpPr>
        <p:spPr>
          <a:xfrm>
            <a:off x="9372556" y="7160404"/>
            <a:ext cx="2520000" cy="39599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">
              <a:defRPr/>
            </a:pP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Dementia Care</a:t>
            </a:r>
            <a:r>
              <a:rPr lang="zh-TW" altLang="en-US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2/2)</a:t>
            </a:r>
            <a:endParaRPr lang="zh-TW" altLang="en-US" sz="17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46" name="文字方塊 45"/>
          <p:cNvSpPr txBox="1"/>
          <p:nvPr/>
        </p:nvSpPr>
        <p:spPr>
          <a:xfrm>
            <a:off x="9372556" y="6423818"/>
            <a:ext cx="2520000" cy="68103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">
              <a:defRPr/>
            </a:pP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Emergency and Critical Care Nursing</a:t>
            </a:r>
            <a:r>
              <a:rPr lang="zh-TW" altLang="en-US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2/2)</a:t>
            </a:r>
            <a:endParaRPr lang="zh-TW" altLang="en-US" sz="17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cxnSp>
        <p:nvCxnSpPr>
          <p:cNvPr id="21" name="直線單箭頭接點 20"/>
          <p:cNvCxnSpPr>
            <a:stCxn id="12" idx="3"/>
            <a:endCxn id="13" idx="1"/>
          </p:cNvCxnSpPr>
          <p:nvPr/>
        </p:nvCxnSpPr>
        <p:spPr>
          <a:xfrm>
            <a:off x="5139820" y="1839186"/>
            <a:ext cx="867418" cy="0"/>
          </a:xfrm>
          <a:prstGeom prst="straightConnector1">
            <a:avLst/>
          </a:prstGeom>
          <a:ln w="28575">
            <a:solidFill>
              <a:srgbClr val="6699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文字方塊 3"/>
          <p:cNvSpPr txBox="1"/>
          <p:nvPr/>
        </p:nvSpPr>
        <p:spPr>
          <a:xfrm>
            <a:off x="2777720" y="1031214"/>
            <a:ext cx="2384200" cy="442674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1st Year : Fall</a:t>
            </a:r>
            <a:endParaRPr lang="zh-TW" altLang="en-US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2799820" y="1641186"/>
            <a:ext cx="2340000" cy="396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English (Ⅰ)</a:t>
            </a:r>
            <a:r>
              <a:rPr lang="zh-TW" altLang="en-US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(2/2</a:t>
            </a:r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endParaRPr lang="zh-TW" altLang="en-US" sz="17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2799820" y="2136304"/>
            <a:ext cx="2340000" cy="396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Liberal Arts </a:t>
            </a:r>
            <a:r>
              <a:rPr lang="zh-TW" altLang="en-US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4/4)</a:t>
            </a:r>
            <a:endParaRPr lang="zh-TW" altLang="en-US" sz="17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2799820" y="2640362"/>
            <a:ext cx="2340000" cy="396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"/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Medical Science </a:t>
            </a: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(2/2)</a:t>
            </a:r>
            <a:endParaRPr lang="en-US" altLang="zh-TW" sz="17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2799820" y="4259208"/>
            <a:ext cx="2340000" cy="68103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">
              <a:defRPr/>
            </a:pP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Introduction of Nursing Research </a:t>
            </a:r>
            <a:r>
              <a:rPr lang="zh-TW" altLang="en-US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(3/4)</a:t>
            </a:r>
            <a:endParaRPr lang="en-US" altLang="zh-TW" sz="17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2799820" y="3162546"/>
            <a:ext cx="2340000" cy="97047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"/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Health Assessment and Laboratory Practice </a:t>
            </a: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(2/3</a:t>
            </a:r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5" name="矩形 24"/>
          <p:cNvSpPr/>
          <p:nvPr/>
        </p:nvSpPr>
        <p:spPr>
          <a:xfrm>
            <a:off x="2799820" y="5066430"/>
            <a:ext cx="2340000" cy="68103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"/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Ethical Practice in Nursing Care </a:t>
            </a: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(2/2</a:t>
            </a:r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7" name="文字方塊 36"/>
          <p:cNvSpPr txBox="1"/>
          <p:nvPr/>
        </p:nvSpPr>
        <p:spPr>
          <a:xfrm>
            <a:off x="2799820" y="6423818"/>
            <a:ext cx="2340000" cy="68103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">
              <a:defRPr/>
            </a:pP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Multicultural Health</a:t>
            </a:r>
          </a:p>
          <a:p>
            <a:pPr algn="ctr" fontAlgn="b">
              <a:defRPr/>
            </a:pP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 Care</a:t>
            </a:r>
            <a:r>
              <a:rPr lang="zh-TW" altLang="en-US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2/2)</a:t>
            </a:r>
            <a:endParaRPr lang="zh-TW" altLang="en-US" sz="17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2799820" y="7177892"/>
            <a:ext cx="2340000" cy="39599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">
              <a:defRPr/>
            </a:pP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Nursing Innovation</a:t>
            </a:r>
            <a:r>
              <a:rPr lang="zh-TW" altLang="en-US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2/2)</a:t>
            </a:r>
          </a:p>
        </p:txBody>
      </p:sp>
      <p:cxnSp>
        <p:nvCxnSpPr>
          <p:cNvPr id="49" name="直線單箭頭接點 48"/>
          <p:cNvCxnSpPr>
            <a:stCxn id="13" idx="3"/>
            <a:endCxn id="14" idx="1"/>
          </p:cNvCxnSpPr>
          <p:nvPr/>
        </p:nvCxnSpPr>
        <p:spPr>
          <a:xfrm>
            <a:off x="8527238" y="1839186"/>
            <a:ext cx="845318" cy="0"/>
          </a:xfrm>
          <a:prstGeom prst="straightConnector1">
            <a:avLst/>
          </a:prstGeom>
          <a:ln w="28575">
            <a:solidFill>
              <a:srgbClr val="6699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肘形接點 58"/>
          <p:cNvCxnSpPr>
            <a:stCxn id="24" idx="3"/>
          </p:cNvCxnSpPr>
          <p:nvPr/>
        </p:nvCxnSpPr>
        <p:spPr>
          <a:xfrm flipV="1">
            <a:off x="5139820" y="3166175"/>
            <a:ext cx="854718" cy="481610"/>
          </a:xfrm>
          <a:prstGeom prst="bentConnector3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矩形 61"/>
          <p:cNvSpPr/>
          <p:nvPr/>
        </p:nvSpPr>
        <p:spPr>
          <a:xfrm>
            <a:off x="496513" y="1641186"/>
            <a:ext cx="1800000" cy="9000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</a:rPr>
              <a:t>General Course</a:t>
            </a:r>
            <a:endParaRPr lang="zh-TW" altLang="en-US" sz="20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algn="ctr"/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12/12</a:t>
            </a:r>
            <a:endParaRPr lang="zh-TW" altLang="en-US" sz="20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496513" y="2640360"/>
            <a:ext cx="1800000" cy="14400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Professional</a:t>
            </a:r>
          </a:p>
          <a:p>
            <a:pPr algn="ctr"/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</a:t>
            </a:r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ompulsory</a:t>
            </a:r>
          </a:p>
          <a:p>
            <a:pPr algn="ctr"/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Course</a:t>
            </a:r>
          </a:p>
          <a:p>
            <a:pPr algn="ctr"/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41/70</a:t>
            </a:r>
            <a:endParaRPr lang="zh-TW" altLang="en-US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496513" y="6423818"/>
            <a:ext cx="1800000" cy="144000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Professional</a:t>
            </a:r>
          </a:p>
          <a:p>
            <a:pPr algn="ctr"/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Elective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Course</a:t>
            </a:r>
          </a:p>
          <a:p>
            <a:pPr algn="ctr"/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19/19</a:t>
            </a:r>
            <a:endParaRPr lang="zh-TW" altLang="en-US" sz="20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12737873" y="2640362"/>
            <a:ext cx="3096000" cy="68103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Psychiatric </a:t>
            </a: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/ Community</a:t>
            </a:r>
          </a:p>
          <a:p>
            <a:pPr algn="ctr"/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Nursing Practicum (3/6)</a:t>
            </a:r>
            <a:endParaRPr lang="zh-TW" altLang="en-US" sz="17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9389529" y="4224536"/>
            <a:ext cx="2503027" cy="68103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"/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Comprehensive </a:t>
            </a:r>
            <a:endParaRPr lang="en-US" altLang="zh-TW" sz="1700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algn="ctr" fontAlgn="b"/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Practicum </a:t>
            </a:r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(Ⅰ</a:t>
            </a: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) (10/20)</a:t>
            </a:r>
            <a:endParaRPr lang="zh-TW" altLang="en-US" sz="17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75" name="矩形 33"/>
          <p:cNvSpPr/>
          <p:nvPr/>
        </p:nvSpPr>
        <p:spPr>
          <a:xfrm>
            <a:off x="12755873" y="3430289"/>
            <a:ext cx="3060000" cy="68103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"/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Comprehensive </a:t>
            </a: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Practicum (Ⅱ)</a:t>
            </a:r>
          </a:p>
          <a:p>
            <a:pPr algn="ctr" fontAlgn="b"/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(10/20)</a:t>
            </a:r>
            <a:endParaRPr lang="zh-TW" altLang="en-US" sz="17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76" name="矩形 33"/>
          <p:cNvSpPr/>
          <p:nvPr/>
        </p:nvSpPr>
        <p:spPr>
          <a:xfrm>
            <a:off x="12755873" y="4988636"/>
            <a:ext cx="3060000" cy="39159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"/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Elective Practicum (Ⅰ</a:t>
            </a: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) (5/10)</a:t>
            </a:r>
            <a:endParaRPr lang="zh-TW" altLang="en-US" sz="17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77" name="矩形 33"/>
          <p:cNvSpPr/>
          <p:nvPr/>
        </p:nvSpPr>
        <p:spPr>
          <a:xfrm>
            <a:off x="12755873" y="5489123"/>
            <a:ext cx="3060000" cy="39159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"/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Elective Practicum </a:t>
            </a: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Ⅱ</a:t>
            </a: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) (5/10)</a:t>
            </a:r>
            <a:endParaRPr lang="zh-TW" altLang="en-US" sz="17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6007238" y="1641186"/>
            <a:ext cx="2520000" cy="396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English (Ⅱ</a:t>
            </a: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en-US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2/2)</a:t>
            </a:r>
            <a:endParaRPr lang="zh-TW" altLang="en-US" sz="17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6007238" y="2136304"/>
            <a:ext cx="2520000" cy="396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Liberal </a:t>
            </a: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Arts (</a:t>
            </a:r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2/2)</a:t>
            </a:r>
            <a:endParaRPr lang="zh-TW" altLang="en-US" sz="17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6007238" y="2640362"/>
            <a:ext cx="2520000" cy="684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"/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Adult Nursing and Laboratory Practice</a:t>
            </a:r>
            <a:r>
              <a:rPr lang="zh-TW" altLang="en-US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(2/3)</a:t>
            </a:r>
            <a:endParaRPr lang="en-US" altLang="zh-TW" sz="17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007238" y="4886111"/>
            <a:ext cx="2520000" cy="68103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"/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Psychiatric Nursing </a:t>
            </a:r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and Laboratory Practice</a:t>
            </a:r>
            <a:r>
              <a:rPr lang="zh-TW" altLang="en-US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(2/3</a:t>
            </a:r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33" name="矩形 32"/>
          <p:cNvSpPr/>
          <p:nvPr/>
        </p:nvSpPr>
        <p:spPr>
          <a:xfrm>
            <a:off x="6007238" y="5631730"/>
            <a:ext cx="2520000" cy="68103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"/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Community Nursing and Laboratory </a:t>
            </a: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Practice (2/3</a:t>
            </a:r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endParaRPr lang="zh-TW" altLang="en-US" sz="17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41" name="文字方塊 40"/>
          <p:cNvSpPr txBox="1"/>
          <p:nvPr/>
        </p:nvSpPr>
        <p:spPr>
          <a:xfrm>
            <a:off x="6007238" y="6423818"/>
            <a:ext cx="2520000" cy="68103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">
              <a:defRPr/>
            </a:pP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Complementary and Alterative Therapies (</a:t>
            </a:r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2/2)</a:t>
            </a:r>
          </a:p>
        </p:txBody>
      </p:sp>
      <p:sp>
        <p:nvSpPr>
          <p:cNvPr id="54" name="文字方塊 53"/>
          <p:cNvSpPr txBox="1"/>
          <p:nvPr/>
        </p:nvSpPr>
        <p:spPr>
          <a:xfrm>
            <a:off x="9372556" y="8063498"/>
            <a:ext cx="2520000" cy="68103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">
              <a:defRPr/>
            </a:pP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Nursing Administration (2/2</a:t>
            </a:r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endParaRPr lang="zh-TW" altLang="en-US" sz="17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55" name="文字方塊 54"/>
          <p:cNvSpPr txBox="1"/>
          <p:nvPr/>
        </p:nvSpPr>
        <p:spPr>
          <a:xfrm>
            <a:off x="9372556" y="7611951"/>
            <a:ext cx="2520000" cy="39599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">
              <a:defRPr/>
            </a:pP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Early Intervention</a:t>
            </a:r>
            <a:r>
              <a:rPr lang="zh-TW" altLang="en-US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2/2)</a:t>
            </a:r>
            <a:endParaRPr lang="zh-TW" altLang="en-US" sz="17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cxnSp>
        <p:nvCxnSpPr>
          <p:cNvPr id="16" name="肘形接點 15"/>
          <p:cNvCxnSpPr/>
          <p:nvPr/>
        </p:nvCxnSpPr>
        <p:spPr>
          <a:xfrm flipV="1">
            <a:off x="8956247" y="3000400"/>
            <a:ext cx="3781626" cy="2631330"/>
          </a:xfrm>
          <a:prstGeom prst="bentConnector3">
            <a:avLst>
              <a:gd name="adj1" fmla="val 85952"/>
            </a:avLst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肘形接點 66"/>
          <p:cNvCxnSpPr>
            <a:stCxn id="76" idx="3"/>
            <a:endCxn id="77" idx="3"/>
          </p:cNvCxnSpPr>
          <p:nvPr/>
        </p:nvCxnSpPr>
        <p:spPr>
          <a:xfrm>
            <a:off x="15815873" y="5184435"/>
            <a:ext cx="12700" cy="500487"/>
          </a:xfrm>
          <a:prstGeom prst="bentConnector3">
            <a:avLst>
              <a:gd name="adj1" fmla="val 1800000"/>
            </a:avLst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肘形接點 68"/>
          <p:cNvCxnSpPr/>
          <p:nvPr/>
        </p:nvCxnSpPr>
        <p:spPr>
          <a:xfrm>
            <a:off x="8489401" y="7984255"/>
            <a:ext cx="12700" cy="540000"/>
          </a:xfrm>
          <a:prstGeom prst="bentConnector3">
            <a:avLst>
              <a:gd name="adj1" fmla="val 1368661"/>
            </a:avLst>
          </a:prstGeom>
          <a:ln w="28575">
            <a:solidFill>
              <a:srgbClr val="9E88B8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70" name="肘形接點 69"/>
          <p:cNvCxnSpPr/>
          <p:nvPr/>
        </p:nvCxnSpPr>
        <p:spPr>
          <a:xfrm flipV="1">
            <a:off x="8669804" y="7392992"/>
            <a:ext cx="720000" cy="864000"/>
          </a:xfrm>
          <a:prstGeom prst="bentConnector3">
            <a:avLst>
              <a:gd name="adj1" fmla="val 55476"/>
            </a:avLst>
          </a:prstGeom>
          <a:ln w="28575">
            <a:solidFill>
              <a:srgbClr val="9E88B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群組 86"/>
          <p:cNvGrpSpPr/>
          <p:nvPr/>
        </p:nvGrpSpPr>
        <p:grpSpPr>
          <a:xfrm>
            <a:off x="2706283" y="4584577"/>
            <a:ext cx="95312" cy="4146965"/>
            <a:chOff x="2561923" y="4072537"/>
            <a:chExt cx="95312" cy="4570547"/>
          </a:xfrm>
        </p:grpSpPr>
        <p:cxnSp>
          <p:nvCxnSpPr>
            <p:cNvPr id="82" name="肘形接點 81"/>
            <p:cNvCxnSpPr/>
            <p:nvPr/>
          </p:nvCxnSpPr>
          <p:spPr>
            <a:xfrm flipH="1">
              <a:off x="2643709" y="4072537"/>
              <a:ext cx="12700" cy="4166099"/>
            </a:xfrm>
            <a:prstGeom prst="bentConnector3">
              <a:avLst>
                <a:gd name="adj1" fmla="val 2245803"/>
              </a:avLst>
            </a:prstGeom>
            <a:ln w="28575">
              <a:solidFill>
                <a:srgbClr val="9E88B8"/>
              </a:solidFill>
              <a:head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86" name="矩形 85"/>
            <p:cNvSpPr/>
            <p:nvPr/>
          </p:nvSpPr>
          <p:spPr>
            <a:xfrm>
              <a:off x="2561923" y="8163113"/>
              <a:ext cx="94486" cy="1659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4" name="肘形接點 73"/>
            <p:cNvCxnSpPr/>
            <p:nvPr/>
          </p:nvCxnSpPr>
          <p:spPr>
            <a:xfrm flipH="1">
              <a:off x="2644535" y="7816744"/>
              <a:ext cx="12700" cy="826340"/>
            </a:xfrm>
            <a:prstGeom prst="bentConnector3">
              <a:avLst>
                <a:gd name="adj1" fmla="val 963614"/>
              </a:avLst>
            </a:prstGeom>
            <a:ln w="28575">
              <a:solidFill>
                <a:srgbClr val="9E88B8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39" name="文字方塊 38"/>
          <p:cNvSpPr txBox="1"/>
          <p:nvPr/>
        </p:nvSpPr>
        <p:spPr>
          <a:xfrm>
            <a:off x="2799820" y="7646927"/>
            <a:ext cx="2340000" cy="68103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">
              <a:defRPr/>
            </a:pP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Utilization of Health Care Informatics</a:t>
            </a:r>
            <a:r>
              <a:rPr lang="zh-TW" altLang="en-US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2/2)</a:t>
            </a:r>
            <a:endParaRPr lang="zh-TW" altLang="en-US" sz="17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cxnSp>
        <p:nvCxnSpPr>
          <p:cNvPr id="91" name="肘形接點 90"/>
          <p:cNvCxnSpPr>
            <a:stCxn id="37" idx="3"/>
          </p:cNvCxnSpPr>
          <p:nvPr/>
        </p:nvCxnSpPr>
        <p:spPr>
          <a:xfrm flipV="1">
            <a:off x="5139820" y="3838956"/>
            <a:ext cx="867418" cy="2925381"/>
          </a:xfrm>
          <a:prstGeom prst="bentConnector3">
            <a:avLst>
              <a:gd name="adj1" fmla="val 50000"/>
            </a:avLst>
          </a:prstGeom>
          <a:ln w="28575">
            <a:solidFill>
              <a:srgbClr val="9E88B8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3" name="文字方塊 42"/>
          <p:cNvSpPr txBox="1"/>
          <p:nvPr/>
        </p:nvSpPr>
        <p:spPr>
          <a:xfrm>
            <a:off x="6007238" y="7896990"/>
            <a:ext cx="2520000" cy="39599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">
              <a:defRPr/>
            </a:pP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Long-Term Care</a:t>
            </a:r>
            <a:r>
              <a:rPr lang="zh-TW" altLang="en-US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2/2)</a:t>
            </a:r>
            <a:endParaRPr lang="zh-TW" altLang="en-US" sz="17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53" name="文字方塊 52"/>
          <p:cNvSpPr txBox="1"/>
          <p:nvPr/>
        </p:nvSpPr>
        <p:spPr>
          <a:xfrm>
            <a:off x="6007238" y="8348537"/>
            <a:ext cx="2520000" cy="39599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">
              <a:defRPr/>
            </a:pP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Geriatric Nursing</a:t>
            </a:r>
            <a:r>
              <a:rPr lang="zh-TW" altLang="en-US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(2/2</a:t>
            </a:r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endParaRPr lang="zh-TW" altLang="en-US" sz="17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cxnSp>
        <p:nvCxnSpPr>
          <p:cNvPr id="95" name="肘形接點 94"/>
          <p:cNvCxnSpPr>
            <a:stCxn id="93" idx="3"/>
            <a:endCxn id="46" idx="1"/>
          </p:cNvCxnSpPr>
          <p:nvPr/>
        </p:nvCxnSpPr>
        <p:spPr>
          <a:xfrm flipV="1">
            <a:off x="8527238" y="6764337"/>
            <a:ext cx="845318" cy="736586"/>
          </a:xfrm>
          <a:prstGeom prst="bentConnector3">
            <a:avLst>
              <a:gd name="adj1" fmla="val 50000"/>
            </a:avLst>
          </a:prstGeom>
          <a:ln w="28575">
            <a:solidFill>
              <a:srgbClr val="9E88B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文字方塊 92"/>
          <p:cNvSpPr txBox="1"/>
          <p:nvPr/>
        </p:nvSpPr>
        <p:spPr>
          <a:xfrm>
            <a:off x="6007238" y="7160404"/>
            <a:ext cx="2520000" cy="68103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">
              <a:defRPr/>
            </a:pP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Life and Death </a:t>
            </a:r>
          </a:p>
          <a:p>
            <a:pPr algn="ctr" fontAlgn="b">
              <a:defRPr/>
            </a:pP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Education</a:t>
            </a:r>
            <a:r>
              <a:rPr lang="zh-TW" altLang="en-US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2/2)</a:t>
            </a:r>
          </a:p>
        </p:txBody>
      </p:sp>
      <p:cxnSp>
        <p:nvCxnSpPr>
          <p:cNvPr id="99" name="肘形接點 98"/>
          <p:cNvCxnSpPr>
            <a:stCxn id="81" idx="3"/>
            <a:endCxn id="54" idx="1"/>
          </p:cNvCxnSpPr>
          <p:nvPr/>
        </p:nvCxnSpPr>
        <p:spPr>
          <a:xfrm flipV="1">
            <a:off x="8527238" y="8404017"/>
            <a:ext cx="845318" cy="736584"/>
          </a:xfrm>
          <a:prstGeom prst="bentConnector3">
            <a:avLst>
              <a:gd name="adj1" fmla="val 50000"/>
            </a:avLst>
          </a:prstGeom>
          <a:ln w="28575">
            <a:solidFill>
              <a:srgbClr val="9E88B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文字方塊 80"/>
          <p:cNvSpPr txBox="1"/>
          <p:nvPr/>
        </p:nvSpPr>
        <p:spPr>
          <a:xfrm>
            <a:off x="6007238" y="8800082"/>
            <a:ext cx="2520000" cy="68103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">
              <a:defRPr/>
            </a:pP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Patient Safety and Risk Management (2/2</a:t>
            </a:r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66" name="矩形 65"/>
          <p:cNvSpPr/>
          <p:nvPr/>
        </p:nvSpPr>
        <p:spPr>
          <a:xfrm>
            <a:off x="496513" y="928551"/>
            <a:ext cx="1800000" cy="648000"/>
          </a:xfrm>
          <a:prstGeom prst="rect">
            <a:avLst/>
          </a:prstGeom>
          <a:noFill/>
          <a:ln w="28575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Academic Year 2018</a:t>
            </a:r>
            <a:endParaRPr lang="zh-TW" altLang="en-US" sz="20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71" name="文字方塊 70"/>
          <p:cNvSpPr txBox="1"/>
          <p:nvPr/>
        </p:nvSpPr>
        <p:spPr>
          <a:xfrm>
            <a:off x="6007238" y="1031214"/>
            <a:ext cx="2520000" cy="442674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1st Year : Spring</a:t>
            </a:r>
            <a:endParaRPr lang="zh-TW" altLang="en-US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73" name="文字方塊 72"/>
          <p:cNvSpPr txBox="1"/>
          <p:nvPr/>
        </p:nvSpPr>
        <p:spPr>
          <a:xfrm>
            <a:off x="9372556" y="1031214"/>
            <a:ext cx="2520000" cy="442674"/>
          </a:xfrm>
          <a:prstGeom prst="roundRect">
            <a:avLst/>
          </a:prstGeom>
          <a:ln w="28575"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2nd Year : </a:t>
            </a:r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Fall</a:t>
            </a:r>
            <a:endParaRPr lang="zh-TW" altLang="en-US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78" name="文字方塊 77"/>
          <p:cNvSpPr txBox="1"/>
          <p:nvPr/>
        </p:nvSpPr>
        <p:spPr>
          <a:xfrm>
            <a:off x="12737873" y="1031214"/>
            <a:ext cx="3060000" cy="442674"/>
          </a:xfrm>
          <a:prstGeom prst="roundRect">
            <a:avLst/>
          </a:prstGeom>
          <a:ln w="28575"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2nd Year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Spring</a:t>
            </a:r>
            <a:endParaRPr lang="zh-TW" altLang="en-US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0" name="文字方塊 39"/>
          <p:cNvSpPr txBox="1"/>
          <p:nvPr/>
        </p:nvSpPr>
        <p:spPr>
          <a:xfrm>
            <a:off x="2799820" y="8401000"/>
            <a:ext cx="2340000" cy="68103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">
              <a:defRPr/>
            </a:pP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Case Study and Writing </a:t>
            </a:r>
          </a:p>
          <a:p>
            <a:pPr algn="ctr" fontAlgn="b">
              <a:defRPr/>
            </a:pP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Skill (2/2)</a:t>
            </a:r>
            <a:endParaRPr lang="zh-TW" altLang="en-US" sz="17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cxnSp>
        <p:nvCxnSpPr>
          <p:cNvPr id="80" name="肘形接點 79"/>
          <p:cNvCxnSpPr>
            <a:stCxn id="34" idx="3"/>
            <a:endCxn id="75" idx="1"/>
          </p:cNvCxnSpPr>
          <p:nvPr/>
        </p:nvCxnSpPr>
        <p:spPr>
          <a:xfrm flipV="1">
            <a:off x="11892556" y="3770808"/>
            <a:ext cx="863317" cy="794247"/>
          </a:xfrm>
          <a:prstGeom prst="bentConnector3">
            <a:avLst>
              <a:gd name="adj1" fmla="val 66724"/>
            </a:avLst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肘形接點 88"/>
          <p:cNvCxnSpPr/>
          <p:nvPr/>
        </p:nvCxnSpPr>
        <p:spPr>
          <a:xfrm>
            <a:off x="8519179" y="3640724"/>
            <a:ext cx="12700" cy="864000"/>
          </a:xfrm>
          <a:prstGeom prst="bentConnector3">
            <a:avLst>
              <a:gd name="adj1" fmla="val 3528000"/>
            </a:avLst>
          </a:prstGeom>
          <a:ln w="28575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6007238" y="3388945"/>
            <a:ext cx="2520000" cy="684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"/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Maternity Nursing and Laboratory Practice</a:t>
            </a:r>
            <a:r>
              <a:rPr lang="zh-TW" altLang="en-US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zh-TW" altLang="en-US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2/3)</a:t>
            </a:r>
          </a:p>
        </p:txBody>
      </p:sp>
      <p:sp>
        <p:nvSpPr>
          <p:cNvPr id="85" name="矩形 27"/>
          <p:cNvSpPr/>
          <p:nvPr/>
        </p:nvSpPr>
        <p:spPr>
          <a:xfrm>
            <a:off x="6020565" y="4137528"/>
            <a:ext cx="2520000" cy="684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"/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Pediatric </a:t>
            </a:r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Nursing and Laboratory Practice</a:t>
            </a:r>
            <a:r>
              <a:rPr lang="zh-TW" altLang="en-US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zh-TW" altLang="en-US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2/3)</a:t>
            </a:r>
          </a:p>
        </p:txBody>
      </p:sp>
      <p:cxnSp>
        <p:nvCxnSpPr>
          <p:cNvPr id="94" name="肘形接點 93"/>
          <p:cNvCxnSpPr>
            <a:endCxn id="29" idx="1"/>
          </p:cNvCxnSpPr>
          <p:nvPr/>
        </p:nvCxnSpPr>
        <p:spPr>
          <a:xfrm flipV="1">
            <a:off x="8968947" y="3772968"/>
            <a:ext cx="403609" cy="299978"/>
          </a:xfrm>
          <a:prstGeom prst="bentConnector3">
            <a:avLst>
              <a:gd name="adj1" fmla="val 50000"/>
            </a:avLst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矩形 33"/>
          <p:cNvSpPr/>
          <p:nvPr/>
        </p:nvSpPr>
        <p:spPr>
          <a:xfrm>
            <a:off x="12755873" y="4220216"/>
            <a:ext cx="3060000" cy="68103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"/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Comprehensive </a:t>
            </a:r>
            <a:r>
              <a: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rPr>
              <a:t>Laboratory Practice</a:t>
            </a:r>
            <a:r>
              <a:rPr lang="en-US" altLang="zh-TW" sz="17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 (4/4)</a:t>
            </a:r>
            <a:endParaRPr lang="zh-TW" altLang="en-US" sz="17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9031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文字方塊 76"/>
          <p:cNvSpPr txBox="1"/>
          <p:nvPr/>
        </p:nvSpPr>
        <p:spPr>
          <a:xfrm>
            <a:off x="2243306" y="13460"/>
            <a:ext cx="11822622" cy="898708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Department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of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Nursing : division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of continuing education. Oriental Institute of Technology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.</a:t>
            </a:r>
          </a:p>
          <a:p>
            <a:pPr algn="ctr"/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Course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Flowchart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grpSp>
        <p:nvGrpSpPr>
          <p:cNvPr id="109" name="群組 108"/>
          <p:cNvGrpSpPr/>
          <p:nvPr/>
        </p:nvGrpSpPr>
        <p:grpSpPr>
          <a:xfrm>
            <a:off x="259337" y="995248"/>
            <a:ext cx="15790560" cy="8485872"/>
            <a:chOff x="259337" y="923240"/>
            <a:chExt cx="15790560" cy="8485872"/>
          </a:xfrm>
        </p:grpSpPr>
        <p:cxnSp>
          <p:nvCxnSpPr>
            <p:cNvPr id="94" name="肘形接點 93"/>
            <p:cNvCxnSpPr>
              <a:stCxn id="26" idx="3"/>
              <a:endCxn id="25" idx="3"/>
            </p:cNvCxnSpPr>
            <p:nvPr/>
          </p:nvCxnSpPr>
          <p:spPr>
            <a:xfrm>
              <a:off x="13340516" y="3680381"/>
              <a:ext cx="12700" cy="1112175"/>
            </a:xfrm>
            <a:prstGeom prst="bentConnector3">
              <a:avLst>
                <a:gd name="adj1" fmla="val 1512000"/>
              </a:avLst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肘形接點 84"/>
            <p:cNvCxnSpPr>
              <a:stCxn id="51" idx="3"/>
              <a:endCxn id="52" idx="3"/>
            </p:cNvCxnSpPr>
            <p:nvPr/>
          </p:nvCxnSpPr>
          <p:spPr>
            <a:xfrm>
              <a:off x="10271137" y="3705556"/>
              <a:ext cx="12700" cy="1441639"/>
            </a:xfrm>
            <a:prstGeom prst="bentConnector3">
              <a:avLst>
                <a:gd name="adj1" fmla="val 1608000"/>
              </a:avLst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肘形接點 91"/>
            <p:cNvCxnSpPr>
              <a:stCxn id="53" idx="1"/>
              <a:endCxn id="54" idx="1"/>
            </p:cNvCxnSpPr>
            <p:nvPr/>
          </p:nvCxnSpPr>
          <p:spPr>
            <a:xfrm rot="10800000" flipV="1">
              <a:off x="10820516" y="4165208"/>
              <a:ext cx="12700" cy="1397213"/>
            </a:xfrm>
            <a:prstGeom prst="bentConnector3">
              <a:avLst>
                <a:gd name="adj1" fmla="val 1704000"/>
              </a:avLst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直線單箭頭接點 80"/>
            <p:cNvCxnSpPr/>
            <p:nvPr/>
          </p:nvCxnSpPr>
          <p:spPr>
            <a:xfrm flipV="1">
              <a:off x="7336929" y="2906420"/>
              <a:ext cx="612000" cy="1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肘形接點 71"/>
            <p:cNvCxnSpPr>
              <a:stCxn id="45" idx="3"/>
              <a:endCxn id="46" idx="3"/>
            </p:cNvCxnSpPr>
            <p:nvPr/>
          </p:nvCxnSpPr>
          <p:spPr>
            <a:xfrm>
              <a:off x="4672379" y="3532703"/>
              <a:ext cx="12700" cy="1818854"/>
            </a:xfrm>
            <a:prstGeom prst="bentConnector3">
              <a:avLst>
                <a:gd name="adj1" fmla="val 1704000"/>
              </a:avLst>
            </a:prstGeom>
            <a:ln w="28575">
              <a:solidFill>
                <a:srgbClr val="92D050"/>
              </a:solidFill>
              <a:headEnd type="arrow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直線單箭頭接點 66"/>
            <p:cNvCxnSpPr/>
            <p:nvPr/>
          </p:nvCxnSpPr>
          <p:spPr>
            <a:xfrm flipV="1">
              <a:off x="7336929" y="4551610"/>
              <a:ext cx="612000" cy="1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直線單箭頭接點 78"/>
            <p:cNvCxnSpPr/>
            <p:nvPr/>
          </p:nvCxnSpPr>
          <p:spPr>
            <a:xfrm>
              <a:off x="7336929" y="2010328"/>
              <a:ext cx="612000" cy="0"/>
            </a:xfrm>
            <a:prstGeom prst="straightConnector1">
              <a:avLst/>
            </a:prstGeom>
            <a:ln w="28575">
              <a:solidFill>
                <a:srgbClr val="6699FF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直線單箭頭接點 79"/>
            <p:cNvCxnSpPr/>
            <p:nvPr/>
          </p:nvCxnSpPr>
          <p:spPr>
            <a:xfrm>
              <a:off x="4662726" y="2012162"/>
              <a:ext cx="576000" cy="0"/>
            </a:xfrm>
            <a:prstGeom prst="straightConnector1">
              <a:avLst/>
            </a:prstGeom>
            <a:ln w="28575">
              <a:solidFill>
                <a:srgbClr val="6699FF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文字方塊 35"/>
            <p:cNvSpPr txBox="1"/>
            <p:nvPr/>
          </p:nvSpPr>
          <p:spPr>
            <a:xfrm>
              <a:off x="10820516" y="7523459"/>
              <a:ext cx="2520000" cy="39600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fontAlgn="b">
                <a:defRPr/>
              </a:pP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Operation Nursing (2/2</a:t>
              </a: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)</a:t>
              </a:r>
              <a:endParaRPr lang="zh-TW" altLang="en-US" sz="1700" dirty="0">
                <a:latin typeface="Times New Roman" panose="02020603050405020304" pitchFamily="18" charset="0"/>
                <a:ea typeface="標楷體" panose="03000509000000000000" pitchFamily="65" charset="-120"/>
              </a:endParaRPr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10820516" y="6999882"/>
              <a:ext cx="2520000" cy="39600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fontAlgn="b">
                <a:defRPr/>
              </a:pP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Early Intervention</a:t>
              </a:r>
              <a:r>
                <a:rPr lang="zh-TW" altLang="en-US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(</a:t>
              </a: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2/2)</a:t>
              </a:r>
              <a:endParaRPr lang="zh-TW" altLang="en-US" sz="1700" dirty="0">
                <a:latin typeface="Times New Roman" panose="02020603050405020304" pitchFamily="18" charset="0"/>
                <a:ea typeface="標楷體" panose="03000509000000000000" pitchFamily="65" charset="-120"/>
              </a:endParaRPr>
            </a:p>
          </p:txBody>
        </p:sp>
        <p:sp>
          <p:nvSpPr>
            <p:cNvPr id="58" name="文字方塊 57"/>
            <p:cNvSpPr txBox="1"/>
            <p:nvPr/>
          </p:nvSpPr>
          <p:spPr>
            <a:xfrm>
              <a:off x="13889897" y="6999882"/>
              <a:ext cx="2160000" cy="97047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fontAlgn="b">
                <a:defRPr/>
              </a:pP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Patient Safety and Risk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Management (</a:t>
              </a: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2/2)</a:t>
              </a: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2512380" y="1816364"/>
              <a:ext cx="2160000" cy="3960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English Ⅰ(2/2</a:t>
              </a: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)</a:t>
              </a:r>
              <a:endParaRPr lang="zh-TW" altLang="en-US" sz="1700" dirty="0">
                <a:latin typeface="Times New Roman" panose="02020603050405020304" pitchFamily="18" charset="0"/>
                <a:ea typeface="標楷體" panose="03000509000000000000" pitchFamily="65" charset="-120"/>
              </a:endParaRPr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5221758" y="1816364"/>
              <a:ext cx="2160000" cy="3960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English Ⅱ(2/2)</a:t>
              </a:r>
              <a:endParaRPr lang="zh-TW" altLang="en-US" sz="1700" dirty="0">
                <a:latin typeface="Times New Roman" panose="02020603050405020304" pitchFamily="18" charset="0"/>
                <a:ea typeface="標楷體" panose="03000509000000000000" pitchFamily="65" charset="-120"/>
              </a:endParaRPr>
            </a:p>
          </p:txBody>
        </p:sp>
        <p:sp>
          <p:nvSpPr>
            <p:cNvPr id="11" name="文字方塊 10"/>
            <p:cNvSpPr txBox="1"/>
            <p:nvPr/>
          </p:nvSpPr>
          <p:spPr>
            <a:xfrm>
              <a:off x="7931137" y="1816364"/>
              <a:ext cx="2340000" cy="3960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Practice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English (</a:t>
              </a: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2/2)</a:t>
              </a:r>
              <a:endParaRPr lang="zh-TW" altLang="en-US" sz="1700" dirty="0">
                <a:latin typeface="Times New Roman" panose="02020603050405020304" pitchFamily="18" charset="0"/>
                <a:ea typeface="標楷體" panose="03000509000000000000" pitchFamily="65" charset="-120"/>
              </a:endParaRPr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13889897" y="1816364"/>
              <a:ext cx="2160000" cy="3960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Liberal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Arts (</a:t>
              </a: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4/4)</a:t>
              </a:r>
              <a:endParaRPr lang="zh-TW" altLang="en-US" sz="1700" dirty="0">
                <a:latin typeface="Times New Roman" panose="02020603050405020304" pitchFamily="18" charset="0"/>
                <a:ea typeface="標楷體" panose="03000509000000000000" pitchFamily="65" charset="-120"/>
              </a:endParaRPr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10820516" y="1816364"/>
              <a:ext cx="2520000" cy="3960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Liberal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Arts (</a:t>
              </a: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2/2)</a:t>
              </a:r>
              <a:endParaRPr lang="zh-TW" altLang="en-US" sz="1700" dirty="0">
                <a:latin typeface="Times New Roman" panose="02020603050405020304" pitchFamily="18" charset="0"/>
                <a:ea typeface="標楷體" panose="03000509000000000000" pitchFamily="65" charset="-120"/>
              </a:endParaRPr>
            </a:p>
          </p:txBody>
        </p:sp>
        <p:sp>
          <p:nvSpPr>
            <p:cNvPr id="93" name="文字方塊 92"/>
            <p:cNvSpPr txBox="1"/>
            <p:nvPr/>
          </p:nvSpPr>
          <p:spPr>
            <a:xfrm>
              <a:off x="5221758" y="6999882"/>
              <a:ext cx="2160000" cy="39159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fontAlgn="b">
                <a:defRPr/>
              </a:pP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Health Promotion(2/2</a:t>
              </a: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)</a:t>
              </a:r>
              <a:endParaRPr lang="zh-TW" altLang="en-US" sz="1700" dirty="0">
                <a:latin typeface="Times New Roman" panose="02020603050405020304" pitchFamily="18" charset="0"/>
                <a:ea typeface="標楷體" panose="03000509000000000000" pitchFamily="65" charset="-120"/>
              </a:endParaRPr>
            </a:p>
          </p:txBody>
        </p:sp>
        <p:sp>
          <p:nvSpPr>
            <p:cNvPr id="99" name="文字方塊 98"/>
            <p:cNvSpPr txBox="1"/>
            <p:nvPr/>
          </p:nvSpPr>
          <p:spPr>
            <a:xfrm>
              <a:off x="7931137" y="8728074"/>
              <a:ext cx="2340000" cy="68103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fontAlgn="b"/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Emotional Management (2/2</a:t>
              </a: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)</a:t>
              </a:r>
            </a:p>
          </p:txBody>
        </p:sp>
        <p:sp>
          <p:nvSpPr>
            <p:cNvPr id="101" name="文字方塊 100"/>
            <p:cNvSpPr txBox="1"/>
            <p:nvPr/>
          </p:nvSpPr>
          <p:spPr>
            <a:xfrm>
              <a:off x="10820516" y="8047036"/>
              <a:ext cx="2520000" cy="68103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fontAlgn="b">
                <a:defRPr/>
              </a:pP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Complementary and Alterative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Therapies (</a:t>
              </a: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2/2)</a:t>
              </a:r>
              <a:endParaRPr lang="zh-TW" altLang="en-US" sz="1700" dirty="0">
                <a:latin typeface="Times New Roman" panose="02020603050405020304" pitchFamily="18" charset="0"/>
                <a:ea typeface="標楷體" panose="03000509000000000000" pitchFamily="65" charset="-120"/>
              </a:endParaRPr>
            </a:p>
          </p:txBody>
        </p:sp>
        <p:cxnSp>
          <p:nvCxnSpPr>
            <p:cNvPr id="64" name="肘形接點 63"/>
            <p:cNvCxnSpPr>
              <a:stCxn id="14" idx="1"/>
              <a:endCxn id="17" idx="1"/>
            </p:cNvCxnSpPr>
            <p:nvPr/>
          </p:nvCxnSpPr>
          <p:spPr>
            <a:xfrm rot="10800000" flipV="1">
              <a:off x="2512379" y="2910514"/>
              <a:ext cx="12700" cy="1531615"/>
            </a:xfrm>
            <a:prstGeom prst="bentConnector3">
              <a:avLst>
                <a:gd name="adj1" fmla="val 1800000"/>
              </a:avLst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肘形接點 65"/>
            <p:cNvCxnSpPr>
              <a:stCxn id="87" idx="1"/>
              <a:endCxn id="16" idx="1"/>
            </p:cNvCxnSpPr>
            <p:nvPr/>
          </p:nvCxnSpPr>
          <p:spPr>
            <a:xfrm rot="10800000" flipV="1">
              <a:off x="5221758" y="4165209"/>
              <a:ext cx="12700" cy="1107772"/>
            </a:xfrm>
            <a:prstGeom prst="bentConnector3">
              <a:avLst>
                <a:gd name="adj1" fmla="val 1800000"/>
              </a:avLst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文字方塊 15"/>
            <p:cNvSpPr txBox="1"/>
            <p:nvPr/>
          </p:nvSpPr>
          <p:spPr>
            <a:xfrm>
              <a:off x="5221758" y="4932462"/>
              <a:ext cx="2160000" cy="68103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fontAlgn="b"/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Adult Nursing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Practicum</a:t>
              </a:r>
              <a:r>
                <a:rPr lang="zh-TW" altLang="en-US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 </a:t>
              </a: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(3/6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)</a:t>
              </a:r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5221758" y="2712515"/>
              <a:ext cx="2160000" cy="3960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fontAlgn="b">
                <a:defRPr/>
              </a:pP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Biostatistics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(2/3</a:t>
              </a: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)</a:t>
              </a:r>
              <a:endPara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</a:endParaRPr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5221758" y="3197343"/>
              <a:ext cx="2160000" cy="68103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fontAlgn="b"/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Nursing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Innovation (</a:t>
              </a: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2/2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)</a:t>
              </a:r>
              <a:endParaRPr lang="zh-TW" altLang="en-US" sz="1700" dirty="0">
                <a:latin typeface="Times New Roman" panose="02020603050405020304" pitchFamily="18" charset="0"/>
                <a:ea typeface="標楷體" panose="03000509000000000000" pitchFamily="65" charset="-120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7931137" y="2712515"/>
              <a:ext cx="2340000" cy="6840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 fontAlgn="b"/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Introduction of Nursing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Research</a:t>
              </a:r>
              <a:r>
                <a:rPr lang="zh-TW" altLang="en-US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(</a:t>
              </a: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2/2)</a:t>
              </a:r>
            </a:p>
          </p:txBody>
        </p:sp>
        <p:sp>
          <p:nvSpPr>
            <p:cNvPr id="22" name="矩形 21"/>
            <p:cNvSpPr/>
            <p:nvPr/>
          </p:nvSpPr>
          <p:spPr>
            <a:xfrm>
              <a:off x="7931137" y="4014597"/>
              <a:ext cx="2340000" cy="68103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Maternity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Nursing Practicum</a:t>
              </a:r>
              <a:r>
                <a:rPr lang="zh-TW" altLang="en-US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(</a:t>
              </a: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3/6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)</a:t>
              </a:r>
              <a:endParaRPr lang="zh-TW" altLang="en-US" sz="1700" dirty="0">
                <a:latin typeface="Times New Roman" panose="02020603050405020304" pitchFamily="18" charset="0"/>
                <a:ea typeface="標楷體" panose="03000509000000000000" pitchFamily="65" charset="-120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5221758" y="4452037"/>
              <a:ext cx="2160000" cy="391597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 fontAlgn="b"/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Pediatric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Nursing(2/2)</a:t>
              </a:r>
              <a:endParaRPr lang="zh-TW" altLang="en-US" sz="1700" dirty="0">
                <a:latin typeface="Times New Roman" panose="02020603050405020304" pitchFamily="18" charset="0"/>
                <a:ea typeface="標楷體" panose="03000509000000000000" pitchFamily="65" charset="-120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10820516" y="4452037"/>
              <a:ext cx="2520000" cy="68103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Psychiatric</a:t>
              </a:r>
              <a:r>
                <a:rPr lang="zh-TW" altLang="en-US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Nursing</a:t>
              </a:r>
            </a:p>
            <a:p>
              <a:pPr algn="ctr"/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Practicum</a:t>
              </a:r>
              <a:r>
                <a:rPr lang="zh-TW" altLang="en-US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(3/6)</a:t>
              </a:r>
              <a:endParaRPr lang="zh-TW" altLang="en-US" sz="1700" dirty="0">
                <a:latin typeface="Times New Roman" panose="02020603050405020304" pitchFamily="18" charset="0"/>
                <a:ea typeface="標楷體" panose="03000509000000000000" pitchFamily="65" charset="-120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10820516" y="3482381"/>
              <a:ext cx="2520000" cy="3960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 fontAlgn="b"/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Psychiatric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Nursing (</a:t>
              </a: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2/2)</a:t>
              </a:r>
              <a:endParaRPr lang="zh-TW" altLang="en-US" sz="1700" dirty="0">
                <a:latin typeface="Times New Roman" panose="02020603050405020304" pitchFamily="18" charset="0"/>
                <a:ea typeface="標楷體" panose="03000509000000000000" pitchFamily="65" charset="-120"/>
              </a:endParaRPr>
            </a:p>
          </p:txBody>
        </p:sp>
        <p:sp>
          <p:nvSpPr>
            <p:cNvPr id="45" name="文字方塊 44"/>
            <p:cNvSpPr txBox="1"/>
            <p:nvPr/>
          </p:nvSpPr>
          <p:spPr>
            <a:xfrm>
              <a:off x="2512379" y="3192184"/>
              <a:ext cx="2160000" cy="68103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fontAlgn="b">
                <a:defRPr/>
              </a:pP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Case Study and Writing Skill (2/2</a:t>
              </a: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46" name="文字方塊 45"/>
            <p:cNvSpPr txBox="1"/>
            <p:nvPr/>
          </p:nvSpPr>
          <p:spPr>
            <a:xfrm>
              <a:off x="2512379" y="5011038"/>
              <a:ext cx="2160000" cy="68103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fontAlgn="b"/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Utilization of Health Care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Informatics</a:t>
              </a:r>
              <a:r>
                <a:rPr lang="zh-TW" altLang="en-US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(2/2</a:t>
              </a: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47" name="文字方塊 46"/>
            <p:cNvSpPr txBox="1"/>
            <p:nvPr/>
          </p:nvSpPr>
          <p:spPr>
            <a:xfrm>
              <a:off x="2512379" y="5775746"/>
              <a:ext cx="2160000" cy="3960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fontAlgn="b"/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Geriatric Nursing</a:t>
              </a:r>
              <a:r>
                <a:rPr lang="zh-TW" altLang="en-US" sz="1700" dirty="0" smtClean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(</a:t>
              </a: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2/2)</a:t>
              </a:r>
            </a:p>
          </p:txBody>
        </p:sp>
        <p:sp>
          <p:nvSpPr>
            <p:cNvPr id="50" name="文字方塊 49"/>
            <p:cNvSpPr txBox="1"/>
            <p:nvPr/>
          </p:nvSpPr>
          <p:spPr>
            <a:xfrm>
              <a:off x="5221758" y="5702330"/>
              <a:ext cx="2160000" cy="97047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Psychiatric Health </a:t>
              </a:r>
            </a:p>
            <a:p>
              <a:pPr algn="ctr"/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Nursing Practicum</a:t>
              </a:r>
              <a:r>
                <a:rPr lang="zh-TW" altLang="en-US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(3/6)</a:t>
              </a:r>
              <a:endParaRPr lang="zh-TW" altLang="en-US" sz="1700" dirty="0">
                <a:latin typeface="Times New Roman" panose="02020603050405020304" pitchFamily="18" charset="0"/>
                <a:ea typeface="標楷體" panose="03000509000000000000" pitchFamily="65" charset="-120"/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>
              <a:off x="7931137" y="3507556"/>
              <a:ext cx="2340000" cy="3960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 fontAlgn="b"/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Long-Term Care</a:t>
              </a:r>
              <a:r>
                <a:rPr lang="zh-TW" altLang="en-US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(</a:t>
              </a: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2/2)</a:t>
              </a:r>
            </a:p>
          </p:txBody>
        </p:sp>
        <p:sp>
          <p:nvSpPr>
            <p:cNvPr id="52" name="矩形 51"/>
            <p:cNvSpPr/>
            <p:nvPr/>
          </p:nvSpPr>
          <p:spPr>
            <a:xfrm>
              <a:off x="7931137" y="4806676"/>
              <a:ext cx="2340000" cy="68103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Long-Term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Care</a:t>
              </a:r>
              <a:r>
                <a:rPr lang="zh-TW" altLang="en-US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Practicum</a:t>
              </a:r>
              <a:r>
                <a:rPr lang="zh-TW" altLang="en-US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(3/6)</a:t>
              </a:r>
              <a:endParaRPr lang="zh-TW" altLang="en-US" sz="1700" dirty="0">
                <a:latin typeface="Times New Roman" panose="02020603050405020304" pitchFamily="18" charset="0"/>
                <a:ea typeface="標楷體" panose="03000509000000000000" pitchFamily="65" charset="-120"/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10820516" y="3967209"/>
              <a:ext cx="2520000" cy="3960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 fontAlgn="b"/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Community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Nursing </a:t>
              </a:r>
              <a:r>
                <a:rPr lang="zh-TW" altLang="en-US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(</a:t>
              </a: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2/2)</a:t>
              </a:r>
              <a:endParaRPr lang="zh-TW" altLang="en-US" sz="1700" dirty="0">
                <a:latin typeface="Times New Roman" panose="02020603050405020304" pitchFamily="18" charset="0"/>
                <a:ea typeface="標楷體" panose="03000509000000000000" pitchFamily="65" charset="-120"/>
              </a:endParaRPr>
            </a:p>
          </p:txBody>
        </p:sp>
        <p:sp>
          <p:nvSpPr>
            <p:cNvPr id="54" name="矩形 53"/>
            <p:cNvSpPr/>
            <p:nvPr/>
          </p:nvSpPr>
          <p:spPr>
            <a:xfrm>
              <a:off x="10820516" y="5221903"/>
              <a:ext cx="2520000" cy="68103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Community</a:t>
              </a:r>
              <a:r>
                <a:rPr lang="zh-TW" altLang="en-US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Nursing Practicum</a:t>
              </a:r>
              <a:r>
                <a:rPr lang="zh-TW" altLang="en-US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(</a:t>
              </a: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3/6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)</a:t>
              </a:r>
              <a:endParaRPr lang="zh-TW" altLang="en-US" sz="1700" dirty="0">
                <a:latin typeface="Times New Roman" panose="02020603050405020304" pitchFamily="18" charset="0"/>
                <a:ea typeface="標楷體" panose="03000509000000000000" pitchFamily="65" charset="-120"/>
              </a:endParaRPr>
            </a:p>
          </p:txBody>
        </p:sp>
        <p:sp>
          <p:nvSpPr>
            <p:cNvPr id="60" name="矩形 59"/>
            <p:cNvSpPr/>
            <p:nvPr/>
          </p:nvSpPr>
          <p:spPr>
            <a:xfrm>
              <a:off x="13889897" y="2712515"/>
              <a:ext cx="2160000" cy="68103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 fontAlgn="b"/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Evidence-Based Nursing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(2/2</a:t>
              </a: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87" name="文字方塊 86"/>
            <p:cNvSpPr txBox="1"/>
            <p:nvPr/>
          </p:nvSpPr>
          <p:spPr>
            <a:xfrm>
              <a:off x="5221758" y="3967209"/>
              <a:ext cx="2160000" cy="3960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fontAlgn="b"/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Adult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Nursing (</a:t>
              </a: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3/3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)</a:t>
              </a:r>
              <a:endParaRPr lang="zh-TW" altLang="en-US" sz="1700" dirty="0">
                <a:latin typeface="Times New Roman" panose="02020603050405020304" pitchFamily="18" charset="0"/>
                <a:ea typeface="標楷體" panose="03000509000000000000" pitchFamily="65" charset="-120"/>
              </a:endParaRPr>
            </a:p>
          </p:txBody>
        </p:sp>
        <p:sp>
          <p:nvSpPr>
            <p:cNvPr id="88" name="矩形 20"/>
            <p:cNvSpPr/>
            <p:nvPr/>
          </p:nvSpPr>
          <p:spPr>
            <a:xfrm>
              <a:off x="10820516" y="2712515"/>
              <a:ext cx="2520000" cy="68103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 fontAlgn="b"/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Nursing Administration (2/2</a:t>
              </a: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)</a:t>
              </a:r>
            </a:p>
          </p:txBody>
        </p:sp>
        <p:sp>
          <p:nvSpPr>
            <p:cNvPr id="89" name="矩形 53"/>
            <p:cNvSpPr/>
            <p:nvPr/>
          </p:nvSpPr>
          <p:spPr>
            <a:xfrm>
              <a:off x="10820516" y="5991770"/>
              <a:ext cx="2520000" cy="68103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Comprehensive Practicum</a:t>
              </a:r>
              <a:r>
                <a:rPr lang="zh-TW" altLang="en-US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(3/6)</a:t>
              </a:r>
              <a:endParaRPr lang="zh-TW" altLang="en-US" sz="1700" dirty="0">
                <a:latin typeface="Times New Roman" panose="02020603050405020304" pitchFamily="18" charset="0"/>
                <a:ea typeface="標楷體" panose="03000509000000000000" pitchFamily="65" charset="-120"/>
              </a:endParaRPr>
            </a:p>
          </p:txBody>
        </p:sp>
        <p:sp>
          <p:nvSpPr>
            <p:cNvPr id="90" name="矩形 59"/>
            <p:cNvSpPr/>
            <p:nvPr/>
          </p:nvSpPr>
          <p:spPr>
            <a:xfrm>
              <a:off x="13889897" y="3531582"/>
              <a:ext cx="2160000" cy="68103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 fontAlgn="b"/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Ethical Practice in Nursing Care</a:t>
              </a:r>
              <a:r>
                <a:rPr lang="zh-TW" altLang="en-US" sz="1700" dirty="0" smtClean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(2/2)</a:t>
              </a:r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2512379" y="2712515"/>
              <a:ext cx="2160000" cy="3960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fontAlgn="b"/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Medical Science</a:t>
              </a:r>
              <a:r>
                <a:rPr lang="zh-TW" altLang="en-US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(2/2)</a:t>
              </a:r>
              <a:endParaRPr lang="en-US" altLang="zh-TW" sz="17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  <p:sp>
          <p:nvSpPr>
            <p:cNvPr id="17" name="文字方塊 16"/>
            <p:cNvSpPr txBox="1"/>
            <p:nvPr/>
          </p:nvSpPr>
          <p:spPr>
            <a:xfrm>
              <a:off x="2512379" y="3956891"/>
              <a:ext cx="2160000" cy="97047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fontAlgn="b"/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Health Assessment and Laboratory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Practice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(2/3</a:t>
              </a: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)</a:t>
              </a:r>
            </a:p>
          </p:txBody>
        </p:sp>
        <p:cxnSp>
          <p:nvCxnSpPr>
            <p:cNvPr id="15" name="肘形接點 14"/>
            <p:cNvCxnSpPr>
              <a:endCxn id="50" idx="3"/>
            </p:cNvCxnSpPr>
            <p:nvPr/>
          </p:nvCxnSpPr>
          <p:spPr>
            <a:xfrm rot="5400000">
              <a:off x="6685381" y="5247988"/>
              <a:ext cx="1635959" cy="243203"/>
            </a:xfrm>
            <a:prstGeom prst="bentConnector2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82" name="肘形接點 81"/>
            <p:cNvCxnSpPr>
              <a:stCxn id="60" idx="0"/>
              <a:endCxn id="21" idx="0"/>
            </p:cNvCxnSpPr>
            <p:nvPr/>
          </p:nvCxnSpPr>
          <p:spPr>
            <a:xfrm rot="16200000" flipV="1">
              <a:off x="12035517" y="-221865"/>
              <a:ext cx="12700" cy="5868760"/>
            </a:xfrm>
            <a:prstGeom prst="bentConnector3">
              <a:avLst>
                <a:gd name="adj1" fmla="val 1800000"/>
              </a:avLst>
            </a:prstGeom>
            <a:ln w="28575">
              <a:solidFill>
                <a:srgbClr val="92D050"/>
              </a:solidFill>
              <a:headEnd type="arrow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肘形接點 33"/>
            <p:cNvCxnSpPr>
              <a:stCxn id="88" idx="3"/>
              <a:endCxn id="58" idx="1"/>
            </p:cNvCxnSpPr>
            <p:nvPr/>
          </p:nvCxnSpPr>
          <p:spPr>
            <a:xfrm>
              <a:off x="13340516" y="3053034"/>
              <a:ext cx="549381" cy="4432087"/>
            </a:xfrm>
            <a:prstGeom prst="bentConnector3">
              <a:avLst>
                <a:gd name="adj1" fmla="val 63315"/>
              </a:avLst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2" name="肘形接點 41"/>
            <p:cNvCxnSpPr>
              <a:stCxn id="47" idx="2"/>
              <a:endCxn id="55" idx="1"/>
            </p:cNvCxnSpPr>
            <p:nvPr/>
          </p:nvCxnSpPr>
          <p:spPr>
            <a:xfrm rot="16200000" flipH="1">
              <a:off x="4865646" y="4898479"/>
              <a:ext cx="1792225" cy="4338758"/>
            </a:xfrm>
            <a:prstGeom prst="bentConnector2">
              <a:avLst/>
            </a:prstGeom>
            <a:ln w="28575">
              <a:solidFill>
                <a:srgbClr val="9E88B8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肘形接點 94"/>
            <p:cNvCxnSpPr/>
            <p:nvPr/>
          </p:nvCxnSpPr>
          <p:spPr>
            <a:xfrm rot="10800000" flipV="1">
              <a:off x="8039981" y="7359922"/>
              <a:ext cx="36000" cy="1116000"/>
            </a:xfrm>
            <a:prstGeom prst="bentConnector3">
              <a:avLst>
                <a:gd name="adj1" fmla="val 969239"/>
              </a:avLst>
            </a:prstGeom>
            <a:ln w="28575">
              <a:solidFill>
                <a:srgbClr val="9E88B8"/>
              </a:solidFill>
              <a:tailEnd type="non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65" name="文字方塊 64"/>
            <p:cNvSpPr txBox="1"/>
            <p:nvPr/>
          </p:nvSpPr>
          <p:spPr>
            <a:xfrm>
              <a:off x="2512379" y="1024593"/>
              <a:ext cx="2160000" cy="442674"/>
            </a:xfrm>
            <a:prstGeom prst="roundRect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TW" sz="2000" dirty="0" smtClean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1st Year : Fall</a:t>
              </a:r>
              <a:endPara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259337" y="1668328"/>
              <a:ext cx="1800000" cy="684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General Course</a:t>
              </a:r>
              <a:endPara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</a:endParaRPr>
            </a:p>
            <a:p>
              <a:pPr algn="ctr"/>
              <a:r>
                <a:rPr lang="en-US" altLang="zh-TW" sz="20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12/12</a:t>
              </a:r>
              <a:endPara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259337" y="2712515"/>
              <a:ext cx="1800000" cy="14400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dirty="0" smtClean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Professional</a:t>
              </a:r>
            </a:p>
            <a:p>
              <a:pPr algn="ctr"/>
              <a:r>
                <a:rPr lang="en-US" altLang="zh-TW" sz="20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C</a:t>
              </a:r>
              <a:r>
                <a:rPr lang="en-US" altLang="zh-TW" sz="2000" dirty="0" smtClean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ompulsory</a:t>
              </a:r>
            </a:p>
            <a:p>
              <a:pPr algn="ctr"/>
              <a:r>
                <a:rPr lang="en-US" altLang="zh-TW" sz="2000" dirty="0" smtClean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Course</a:t>
              </a:r>
            </a:p>
            <a:p>
              <a:pPr algn="ctr"/>
              <a:r>
                <a:rPr lang="en-US" altLang="zh-TW" sz="2000" dirty="0" smtClean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41/70</a:t>
              </a:r>
              <a:endPara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>
              <a:off x="259337" y="6999882"/>
              <a:ext cx="1800000" cy="144000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Professional</a:t>
              </a:r>
            </a:p>
            <a:p>
              <a:pPr algn="ctr"/>
              <a:r>
                <a:rPr lang="en-US" altLang="zh-TW" sz="2000" dirty="0" smtClean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Elective</a:t>
              </a:r>
              <a:endPara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 algn="ctr"/>
              <a:r>
                <a:rPr lang="en-US" altLang="zh-TW" sz="20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Course</a:t>
              </a:r>
            </a:p>
            <a:p>
              <a:pPr algn="ctr"/>
              <a:r>
                <a:rPr lang="en-US" altLang="zh-TW" sz="20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19/19</a:t>
              </a:r>
              <a:endPara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</a:endParaRPr>
            </a:p>
          </p:txBody>
        </p:sp>
        <p:sp>
          <p:nvSpPr>
            <p:cNvPr id="71" name="矩形 70"/>
            <p:cNvSpPr/>
            <p:nvPr/>
          </p:nvSpPr>
          <p:spPr>
            <a:xfrm>
              <a:off x="259337" y="923240"/>
              <a:ext cx="1800000" cy="648000"/>
            </a:xfrm>
            <a:prstGeom prst="rect">
              <a:avLst/>
            </a:prstGeom>
            <a:noFill/>
            <a:ln w="28575">
              <a:solidFill>
                <a:srgbClr val="FFC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Academic Year 2018</a:t>
              </a:r>
              <a:endPara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</a:endParaRPr>
            </a:p>
          </p:txBody>
        </p:sp>
        <p:sp>
          <p:nvSpPr>
            <p:cNvPr id="73" name="文字方塊 72"/>
            <p:cNvSpPr txBox="1"/>
            <p:nvPr/>
          </p:nvSpPr>
          <p:spPr>
            <a:xfrm>
              <a:off x="5221758" y="1025903"/>
              <a:ext cx="2160000" cy="442674"/>
            </a:xfrm>
            <a:prstGeom prst="roundRect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TW" sz="20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1st Year : </a:t>
              </a:r>
              <a:r>
                <a:rPr lang="en-US" altLang="zh-TW" sz="2000" dirty="0" smtClean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Spring</a:t>
              </a:r>
              <a:endPara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  <p:sp>
          <p:nvSpPr>
            <p:cNvPr id="74" name="文字方塊 73"/>
            <p:cNvSpPr txBox="1"/>
            <p:nvPr/>
          </p:nvSpPr>
          <p:spPr>
            <a:xfrm>
              <a:off x="7931137" y="1024593"/>
              <a:ext cx="2340000" cy="442674"/>
            </a:xfrm>
            <a:prstGeom prst="roundRect">
              <a:avLst/>
            </a:prstGeom>
            <a:ln w="28575">
              <a:solidFill>
                <a:srgbClr val="0000FF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TW" sz="2000" dirty="0" smtClean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2nd </a:t>
              </a:r>
              <a:r>
                <a:rPr lang="en-US" altLang="zh-TW" sz="20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Year : Fall</a:t>
              </a:r>
              <a:endPara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  <p:sp>
          <p:nvSpPr>
            <p:cNvPr id="75" name="文字方塊 74"/>
            <p:cNvSpPr txBox="1"/>
            <p:nvPr/>
          </p:nvSpPr>
          <p:spPr>
            <a:xfrm>
              <a:off x="10820516" y="1024593"/>
              <a:ext cx="2520000" cy="442674"/>
            </a:xfrm>
            <a:prstGeom prst="roundRect">
              <a:avLst/>
            </a:prstGeom>
            <a:ln w="28575">
              <a:solidFill>
                <a:srgbClr val="0000FF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TW" sz="20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2nd Year : </a:t>
              </a:r>
              <a:r>
                <a:rPr lang="en-US" altLang="zh-TW" sz="2000" dirty="0" smtClean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Fall</a:t>
              </a:r>
              <a:endPara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  <p:sp>
          <p:nvSpPr>
            <p:cNvPr id="76" name="文字方塊 75"/>
            <p:cNvSpPr txBox="1"/>
            <p:nvPr/>
          </p:nvSpPr>
          <p:spPr>
            <a:xfrm>
              <a:off x="13889897" y="1014831"/>
              <a:ext cx="2160000" cy="442674"/>
            </a:xfrm>
            <a:prstGeom prst="roundRect">
              <a:avLst/>
            </a:prstGeom>
            <a:ln w="28575">
              <a:solidFill>
                <a:srgbClr val="33CC33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TW" sz="2000" dirty="0" smtClean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3rd Year : Fall</a:t>
              </a:r>
              <a:endPara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  <p:sp>
          <p:nvSpPr>
            <p:cNvPr id="31" name="文字方塊 30"/>
            <p:cNvSpPr txBox="1"/>
            <p:nvPr/>
          </p:nvSpPr>
          <p:spPr>
            <a:xfrm>
              <a:off x="7931137" y="8247022"/>
              <a:ext cx="2340000" cy="39600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fontAlgn="b">
                <a:defRPr/>
              </a:pP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Dementia Care</a:t>
              </a:r>
              <a:r>
                <a:rPr lang="zh-TW" altLang="en-US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 </a:t>
              </a: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(</a:t>
              </a: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2/2)</a:t>
              </a:r>
            </a:p>
          </p:txBody>
        </p:sp>
        <p:sp>
          <p:nvSpPr>
            <p:cNvPr id="37" name="文字方塊 36"/>
            <p:cNvSpPr txBox="1"/>
            <p:nvPr/>
          </p:nvSpPr>
          <p:spPr>
            <a:xfrm>
              <a:off x="7931137" y="6999882"/>
              <a:ext cx="2340000" cy="68103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fontAlgn="b">
                <a:defRPr/>
              </a:pP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Life and Death </a:t>
              </a:r>
            </a:p>
            <a:p>
              <a:pPr algn="ctr" fontAlgn="b">
                <a:defRPr/>
              </a:pPr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Education (</a:t>
              </a: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2/2)</a:t>
              </a:r>
            </a:p>
          </p:txBody>
        </p:sp>
        <p:sp>
          <p:nvSpPr>
            <p:cNvPr id="55" name="文字方塊 54"/>
            <p:cNvSpPr txBox="1"/>
            <p:nvPr/>
          </p:nvSpPr>
          <p:spPr>
            <a:xfrm>
              <a:off x="7931137" y="7765971"/>
              <a:ext cx="2340000" cy="39600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fontAlgn="b"/>
              <a:r>
                <a:rPr lang="en-US" altLang="zh-TW" sz="1700" dirty="0" smtClean="0">
                  <a:latin typeface="Times New Roman" panose="02020603050405020304" pitchFamily="18" charset="0"/>
                  <a:ea typeface="標楷體" panose="03000509000000000000" pitchFamily="65" charset="-120"/>
                </a:rPr>
                <a:t>Hospice Care (</a:t>
              </a:r>
              <a:r>
                <a:rPr lang="en-US" altLang="zh-TW" sz="17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2/2)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366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1873</TotalTime>
  <Words>539</Words>
  <Application>Microsoft Office PowerPoint</Application>
  <PresentationFormat>自訂</PresentationFormat>
  <Paragraphs>121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新細明體</vt:lpstr>
      <vt:lpstr>標楷體</vt:lpstr>
      <vt:lpstr>Arial</vt:lpstr>
      <vt:lpstr>Calibri</vt:lpstr>
      <vt:lpstr>Times New Roman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貝花 李</cp:lastModifiedBy>
  <cp:revision>132</cp:revision>
  <cp:lastPrinted>2019-05-09T07:56:06Z</cp:lastPrinted>
  <dcterms:created xsi:type="dcterms:W3CDTF">2016-07-05T01:33:07Z</dcterms:created>
  <dcterms:modified xsi:type="dcterms:W3CDTF">2019-05-09T07:56:34Z</dcterms:modified>
</cp:coreProperties>
</file>